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6E96C-0C02-47FC-8E51-D8DC57DD71F8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F542C-BDBD-4825-A2B7-AAC333599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27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E7E6E6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lang="en-US" spc="35"/>
              <a:t>EMBARGOED UNTIL AFTER THE DELIVERY OF THE GOVERNOR’S STATE OF THE STATE MESSAGE</a:t>
            </a:r>
            <a:endParaRPr spc="3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E7E6E6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lang="en-US" spc="45"/>
              <a:t>1.12.22</a:t>
            </a:r>
            <a:endParaRPr spc="4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E7E6E6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lang="en-US" spc="35"/>
              <a:t>EMBARGOED UNTIL AFTER THE DELIVERY OF THE GOVERNOR’S STATE OF THE STATE MESSAGE</a:t>
            </a:r>
            <a:endParaRPr spc="3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E7E6E6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lang="en-US" spc="45"/>
              <a:t>1.12.22</a:t>
            </a:r>
            <a:endParaRPr spc="4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E7E6E6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lang="en-US" spc="35"/>
              <a:t>EMBARGOED UNTIL AFTER THE DELIVERY OF THE GOVERNOR’S STATE OF THE STATE MESSAGE</a:t>
            </a:r>
            <a:endParaRPr spc="30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E7E6E6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lang="en-US" spc="45"/>
              <a:t>1.12.22</a:t>
            </a:r>
            <a:endParaRPr spc="45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252404" y="1586685"/>
            <a:ext cx="6404932" cy="46434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199"/>
                </a:moveTo>
                <a:lnTo>
                  <a:pt x="12192000" y="457199"/>
                </a:lnTo>
                <a:lnTo>
                  <a:pt x="12192000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867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199"/>
                </a:moveTo>
                <a:lnTo>
                  <a:pt x="12192000" y="457199"/>
                </a:lnTo>
                <a:lnTo>
                  <a:pt x="12192000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ln w="12192">
            <a:solidFill>
              <a:srgbClr val="126F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09955" y="6420606"/>
            <a:ext cx="10757154" cy="4351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0892028" y="6420606"/>
            <a:ext cx="896874" cy="4351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E7E6E6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lang="en-US" spc="35"/>
              <a:t>EMBARGOED UNTIL AFTER THE DELIVERY OF THE GOVERNOR’S STATE OF THE STATE MESSAGE</a:t>
            </a:r>
            <a:endParaRPr spc="3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E7E6E6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lang="en-US" spc="45"/>
              <a:t>1.12.22</a:t>
            </a:r>
            <a:endParaRPr spc="45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E7E6E6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lang="en-US" spc="35"/>
              <a:t>EMBARGOED UNTIL AFTER THE DELIVERY OF THE GOVERNOR’S STATE OF THE STATE MESSAGE</a:t>
            </a:r>
            <a:endParaRPr spc="3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E7E6E6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lang="en-US" spc="45"/>
              <a:t>1.12.22</a:t>
            </a:r>
            <a:endParaRPr spc="45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199"/>
                </a:moveTo>
                <a:lnTo>
                  <a:pt x="12192000" y="457199"/>
                </a:lnTo>
                <a:lnTo>
                  <a:pt x="12192000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867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199"/>
                </a:moveTo>
                <a:lnTo>
                  <a:pt x="12192000" y="457199"/>
                </a:lnTo>
                <a:lnTo>
                  <a:pt x="12192000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ln w="12192">
            <a:solidFill>
              <a:srgbClr val="126F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09955" y="6420606"/>
            <a:ext cx="10757154" cy="43511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0892028" y="6420606"/>
            <a:ext cx="896874" cy="43511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41577" y="1602181"/>
            <a:ext cx="7884795" cy="1074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70123" y="2863976"/>
            <a:ext cx="8888095" cy="2465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35635" y="6522973"/>
            <a:ext cx="9542145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E7E6E6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lang="en-US" spc="35"/>
              <a:t>EMBARGOED UNTIL AFTER THE DELIVERY OF THE GOVERNOR’S STATE OF THE STATE MESSAGE</a:t>
            </a:r>
            <a:endParaRPr spc="3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1018901" y="6522973"/>
            <a:ext cx="647700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E7E6E6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lang="en-US" spc="45"/>
              <a:t>1.12.22</a:t>
            </a:r>
            <a:endParaRPr spc="4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35890" y="2552033"/>
            <a:ext cx="3756109" cy="38380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141577" y="1602181"/>
            <a:ext cx="7884795" cy="1256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000" spc="-90" dirty="0"/>
              <a:t>Department of Revenue</a:t>
            </a:r>
            <a:endParaRPr sz="4000" dirty="0"/>
          </a:p>
          <a:p>
            <a:pPr marL="24130" algn="l">
              <a:lnSpc>
                <a:spcPct val="100000"/>
              </a:lnSpc>
              <a:spcBef>
                <a:spcPts val="95"/>
              </a:spcBef>
              <a:tabLst>
                <a:tab pos="4352290" algn="l"/>
              </a:tabLst>
            </a:pPr>
            <a:r>
              <a:rPr lang="en-US" sz="4000" spc="-5" dirty="0">
                <a:latin typeface="Arial Black"/>
                <a:cs typeface="Arial Black"/>
              </a:rPr>
              <a:t>Budget Overview – FY 23</a:t>
            </a:r>
            <a:r>
              <a:rPr sz="2000" spc="-5" dirty="0">
                <a:latin typeface="Arial Black"/>
                <a:cs typeface="Arial Black"/>
              </a:rPr>
              <a:t>	</a:t>
            </a:r>
            <a:endParaRPr sz="2000" dirty="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45539" y="1371981"/>
            <a:ext cx="24599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867730"/>
                </a:solidFill>
                <a:latin typeface="Arial Black"/>
                <a:cs typeface="Arial Black"/>
              </a:rPr>
              <a:t>WEST</a:t>
            </a:r>
            <a:r>
              <a:rPr sz="2000" spc="-65" dirty="0">
                <a:solidFill>
                  <a:srgbClr val="867730"/>
                </a:solidFill>
                <a:latin typeface="Arial Black"/>
                <a:cs typeface="Arial Black"/>
              </a:rPr>
              <a:t> </a:t>
            </a:r>
            <a:r>
              <a:rPr sz="2000" spc="-20" dirty="0">
                <a:solidFill>
                  <a:srgbClr val="867730"/>
                </a:solidFill>
                <a:latin typeface="Arial Black"/>
                <a:cs typeface="Arial Black"/>
              </a:rPr>
              <a:t>VIRGINIA</a:t>
            </a:r>
            <a:endParaRPr sz="2000" dirty="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9955" y="4941441"/>
            <a:ext cx="3195569" cy="602088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pc="-60" dirty="0">
                <a:latin typeface="Arial Black"/>
                <a:cs typeface="Arial Black"/>
              </a:rPr>
              <a:t>DAVE</a:t>
            </a:r>
            <a:r>
              <a:rPr spc="-40" dirty="0">
                <a:latin typeface="Arial Black"/>
                <a:cs typeface="Arial Black"/>
              </a:rPr>
              <a:t> </a:t>
            </a:r>
            <a:r>
              <a:rPr spc="-15" dirty="0">
                <a:latin typeface="Arial Black"/>
                <a:cs typeface="Arial Black"/>
              </a:rPr>
              <a:t>HARDY</a:t>
            </a:r>
            <a:endParaRPr dirty="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spc="-20" dirty="0">
                <a:latin typeface="Arial"/>
                <a:cs typeface="Arial"/>
              </a:rPr>
              <a:t>SECRETARY </a:t>
            </a:r>
            <a:r>
              <a:rPr sz="1600" spc="-10" dirty="0">
                <a:latin typeface="Arial"/>
                <a:cs typeface="Arial"/>
              </a:rPr>
              <a:t>OF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REVENUE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609600" y="1114425"/>
            <a:ext cx="6829425" cy="5667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600" spc="-10" dirty="0">
                <a:latin typeface="Arial Black"/>
                <a:cs typeface="Arial Black"/>
              </a:rPr>
              <a:t>Extraordinary Times</a:t>
            </a:r>
            <a:endParaRPr sz="360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7256" y="848995"/>
            <a:ext cx="698134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867730"/>
                </a:solidFill>
                <a:latin typeface="Arial Black"/>
                <a:cs typeface="Arial Black"/>
              </a:rPr>
              <a:t>FY</a:t>
            </a:r>
            <a:r>
              <a:rPr lang="en-US" sz="1600" dirty="0">
                <a:solidFill>
                  <a:srgbClr val="867730"/>
                </a:solidFill>
                <a:latin typeface="Arial Black"/>
                <a:cs typeface="Arial Black"/>
              </a:rPr>
              <a:t> </a:t>
            </a:r>
            <a:r>
              <a:rPr sz="1600" dirty="0">
                <a:solidFill>
                  <a:srgbClr val="867730"/>
                </a:solidFill>
                <a:latin typeface="Arial Black"/>
                <a:cs typeface="Arial Black"/>
              </a:rPr>
              <a:t>20</a:t>
            </a:r>
            <a:r>
              <a:rPr lang="en-US" sz="1600" dirty="0">
                <a:solidFill>
                  <a:srgbClr val="867730"/>
                </a:solidFill>
                <a:latin typeface="Arial Black"/>
                <a:cs typeface="Arial Black"/>
              </a:rPr>
              <a:t>23</a:t>
            </a:r>
            <a:r>
              <a:rPr sz="1600" dirty="0">
                <a:solidFill>
                  <a:srgbClr val="867730"/>
                </a:solidFill>
                <a:latin typeface="Arial Black"/>
                <a:cs typeface="Arial Black"/>
              </a:rPr>
              <a:t> </a:t>
            </a:r>
            <a:r>
              <a:rPr sz="1600" spc="-5" dirty="0">
                <a:solidFill>
                  <a:srgbClr val="867730"/>
                </a:solidFill>
                <a:latin typeface="Arial"/>
                <a:cs typeface="Arial"/>
              </a:rPr>
              <a:t>BUDGET PREVIEW </a:t>
            </a:r>
            <a:r>
              <a:rPr sz="1600" dirty="0">
                <a:solidFill>
                  <a:srgbClr val="867730"/>
                </a:solidFill>
                <a:latin typeface="Arial"/>
                <a:cs typeface="Arial"/>
              </a:rPr>
              <a:t>| </a:t>
            </a:r>
            <a:r>
              <a:rPr sz="1600" spc="-15" dirty="0">
                <a:solidFill>
                  <a:srgbClr val="867730"/>
                </a:solidFill>
                <a:latin typeface="Arial"/>
                <a:cs typeface="Arial"/>
              </a:rPr>
              <a:t>SECRETARY</a:t>
            </a:r>
            <a:r>
              <a:rPr sz="1600" spc="-140" dirty="0">
                <a:solidFill>
                  <a:srgbClr val="867730"/>
                </a:solidFill>
                <a:latin typeface="Arial"/>
                <a:cs typeface="Arial"/>
              </a:rPr>
              <a:t> </a:t>
            </a:r>
            <a:r>
              <a:rPr lang="en-US" sz="1600" spc="-140" dirty="0">
                <a:solidFill>
                  <a:srgbClr val="867730"/>
                </a:solidFill>
                <a:latin typeface="Arial"/>
                <a:cs typeface="Arial"/>
              </a:rPr>
              <a:t>DAVE </a:t>
            </a:r>
            <a:r>
              <a:rPr sz="1600" spc="-5" dirty="0">
                <a:solidFill>
                  <a:srgbClr val="867730"/>
                </a:solidFill>
                <a:latin typeface="Arial"/>
                <a:cs typeface="Arial"/>
              </a:rPr>
              <a:t>HARDY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0" y="2367534"/>
            <a:ext cx="11506199" cy="3942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State revenue streams are </a:t>
            </a:r>
            <a:r>
              <a:rPr lang="en-US" sz="2400" u="sng" dirty="0">
                <a:latin typeface="Arial"/>
                <a:cs typeface="Arial"/>
              </a:rPr>
              <a:t>very</a:t>
            </a:r>
            <a:r>
              <a:rPr lang="en-US" sz="2400" dirty="0">
                <a:latin typeface="Arial"/>
                <a:cs typeface="Arial"/>
              </a:rPr>
              <a:t> unpredictable.</a:t>
            </a:r>
          </a:p>
          <a:p>
            <a:pPr marL="12700">
              <a:spcBef>
                <a:spcPts val="100"/>
              </a:spcBef>
              <a:tabLst>
                <a:tab pos="354965" algn="l"/>
              </a:tabLst>
            </a:pPr>
            <a:endParaRPr lang="en-US" sz="1100" dirty="0">
              <a:latin typeface="Arial"/>
              <a:cs typeface="Arial"/>
            </a:endParaRP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COVID and its associated effects have placed unprecedented external pressures on the budget.</a:t>
            </a:r>
          </a:p>
          <a:p>
            <a:pPr marL="12700">
              <a:spcBef>
                <a:spcPts val="100"/>
              </a:spcBef>
              <a:tabLst>
                <a:tab pos="354965" algn="l"/>
              </a:tabLst>
            </a:pPr>
            <a:endParaRPr lang="en-US" sz="1100" dirty="0">
              <a:latin typeface="Arial"/>
              <a:cs typeface="Arial"/>
            </a:endParaRP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Federal relief dollars (CARES and ARPA) are helpful, but have many complicated strings attached.</a:t>
            </a:r>
          </a:p>
          <a:p>
            <a:pPr marL="12700">
              <a:spcBef>
                <a:spcPts val="100"/>
              </a:spcBef>
              <a:tabLst>
                <a:tab pos="354965" algn="l"/>
              </a:tabLst>
            </a:pPr>
            <a:endParaRPr lang="en-US" sz="1100" dirty="0">
              <a:latin typeface="Arial"/>
              <a:cs typeface="Arial"/>
            </a:endParaRP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Public health officials are struggling to predict where COVID may go.</a:t>
            </a:r>
          </a:p>
          <a:p>
            <a:pPr marL="12700">
              <a:spcBef>
                <a:spcPts val="100"/>
              </a:spcBef>
              <a:tabLst>
                <a:tab pos="354965" algn="l"/>
              </a:tabLst>
            </a:pPr>
            <a:endParaRPr lang="en-US" sz="1100" dirty="0">
              <a:latin typeface="Arial"/>
              <a:cs typeface="Arial"/>
            </a:endParaRP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Inflation has escalated.</a:t>
            </a:r>
          </a:p>
          <a:p>
            <a:pPr marL="12700">
              <a:spcBef>
                <a:spcPts val="100"/>
              </a:spcBef>
              <a:tabLst>
                <a:tab pos="354965" algn="l"/>
              </a:tabLst>
            </a:pPr>
            <a:endParaRPr lang="en-US" sz="1100" dirty="0">
              <a:latin typeface="Arial"/>
              <a:cs typeface="Arial"/>
            </a:endParaRP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All of this makes budgeting very challenging.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7257" y="1114424"/>
            <a:ext cx="8505343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600" spc="-10" dirty="0">
                <a:latin typeface="Arial Black"/>
                <a:cs typeface="Arial Black"/>
              </a:rPr>
              <a:t>Revenue Side</a:t>
            </a:r>
            <a:endParaRPr sz="360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7256" y="848995"/>
            <a:ext cx="705754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867730"/>
                </a:solidFill>
                <a:latin typeface="Arial Black"/>
                <a:cs typeface="Arial Black"/>
              </a:rPr>
              <a:t>FY</a:t>
            </a:r>
            <a:r>
              <a:rPr lang="en-US" sz="1600" dirty="0">
                <a:solidFill>
                  <a:srgbClr val="867730"/>
                </a:solidFill>
                <a:latin typeface="Arial Black"/>
                <a:cs typeface="Arial Black"/>
              </a:rPr>
              <a:t> </a:t>
            </a:r>
            <a:r>
              <a:rPr sz="1600" dirty="0">
                <a:solidFill>
                  <a:srgbClr val="867730"/>
                </a:solidFill>
                <a:latin typeface="Arial Black"/>
                <a:cs typeface="Arial Black"/>
              </a:rPr>
              <a:t>20</a:t>
            </a:r>
            <a:r>
              <a:rPr lang="en-US" sz="1600" dirty="0">
                <a:solidFill>
                  <a:srgbClr val="867730"/>
                </a:solidFill>
                <a:latin typeface="Arial Black"/>
                <a:cs typeface="Arial Black"/>
              </a:rPr>
              <a:t>23</a:t>
            </a:r>
            <a:r>
              <a:rPr sz="1600" dirty="0">
                <a:solidFill>
                  <a:srgbClr val="867730"/>
                </a:solidFill>
                <a:latin typeface="Arial Black"/>
                <a:cs typeface="Arial Black"/>
              </a:rPr>
              <a:t> </a:t>
            </a:r>
            <a:r>
              <a:rPr sz="1600" spc="-5" dirty="0">
                <a:solidFill>
                  <a:srgbClr val="867730"/>
                </a:solidFill>
                <a:latin typeface="Arial"/>
                <a:cs typeface="Arial"/>
              </a:rPr>
              <a:t>BUDGET PREVIEW </a:t>
            </a:r>
            <a:r>
              <a:rPr sz="1600" dirty="0">
                <a:solidFill>
                  <a:srgbClr val="867730"/>
                </a:solidFill>
                <a:latin typeface="Arial"/>
                <a:cs typeface="Arial"/>
              </a:rPr>
              <a:t>| </a:t>
            </a:r>
            <a:r>
              <a:rPr sz="1600" spc="-15" dirty="0">
                <a:solidFill>
                  <a:srgbClr val="867730"/>
                </a:solidFill>
                <a:latin typeface="Arial"/>
                <a:cs typeface="Arial"/>
              </a:rPr>
              <a:t>SECRETARY</a:t>
            </a:r>
            <a:r>
              <a:rPr sz="1600" spc="-140" dirty="0">
                <a:solidFill>
                  <a:srgbClr val="867730"/>
                </a:solidFill>
                <a:latin typeface="Arial"/>
                <a:cs typeface="Arial"/>
              </a:rPr>
              <a:t> </a:t>
            </a:r>
            <a:r>
              <a:rPr lang="en-US" sz="1600" spc="-140" dirty="0">
                <a:solidFill>
                  <a:srgbClr val="867730"/>
                </a:solidFill>
                <a:latin typeface="Arial"/>
                <a:cs typeface="Arial"/>
              </a:rPr>
              <a:t>DAVE </a:t>
            </a:r>
            <a:r>
              <a:rPr sz="1600" spc="-5" dirty="0">
                <a:solidFill>
                  <a:srgbClr val="867730"/>
                </a:solidFill>
                <a:latin typeface="Arial"/>
                <a:cs typeface="Arial"/>
              </a:rPr>
              <a:t>HARDY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2054" y="2112510"/>
            <a:ext cx="9542145" cy="41652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Revenue sources have shown surprising inexplicable patterns.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Severance tax has grown remarkably.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Corporate net income tax has grown as well.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Federal dollars have temporarily changed our models.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The Governor has opted for a conservative, cautious revenue projection.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This is necessitated by the pandemic and its ongoing unpredictability.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It leaves room for other expenditures as the fiscal year progresses.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It allows us to avoid the risk of going into a deficit if revenues do not meet expectations.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7257" y="1114424"/>
            <a:ext cx="8350658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600" spc="-5" dirty="0">
                <a:latin typeface="Arial Black" panose="020B0A04020102020204" pitchFamily="34" charset="0"/>
              </a:rPr>
              <a:t>Expense Side</a:t>
            </a:r>
            <a:endParaRPr sz="3600" dirty="0">
              <a:latin typeface="Arial Black" panose="020B0A04020102020204" pitchFamily="34" charset="0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7256" y="848995"/>
            <a:ext cx="705754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867730"/>
                </a:solidFill>
                <a:latin typeface="Arial Black"/>
                <a:cs typeface="Arial Black"/>
              </a:rPr>
              <a:t>FY</a:t>
            </a:r>
            <a:r>
              <a:rPr lang="en-US" sz="1600" dirty="0">
                <a:solidFill>
                  <a:srgbClr val="867730"/>
                </a:solidFill>
                <a:latin typeface="Arial Black"/>
                <a:cs typeface="Arial Black"/>
              </a:rPr>
              <a:t> </a:t>
            </a:r>
            <a:r>
              <a:rPr sz="1600" dirty="0">
                <a:solidFill>
                  <a:srgbClr val="867730"/>
                </a:solidFill>
                <a:latin typeface="Arial Black"/>
                <a:cs typeface="Arial Black"/>
              </a:rPr>
              <a:t>20</a:t>
            </a:r>
            <a:r>
              <a:rPr lang="en-US" sz="1600" dirty="0">
                <a:solidFill>
                  <a:srgbClr val="867730"/>
                </a:solidFill>
                <a:latin typeface="Arial Black"/>
                <a:cs typeface="Arial Black"/>
              </a:rPr>
              <a:t>23</a:t>
            </a:r>
            <a:r>
              <a:rPr sz="1600" dirty="0">
                <a:solidFill>
                  <a:srgbClr val="867730"/>
                </a:solidFill>
                <a:latin typeface="Arial Black"/>
                <a:cs typeface="Arial Black"/>
              </a:rPr>
              <a:t> </a:t>
            </a:r>
            <a:r>
              <a:rPr sz="1600" spc="-5" dirty="0">
                <a:solidFill>
                  <a:srgbClr val="867730"/>
                </a:solidFill>
                <a:latin typeface="Arial"/>
                <a:cs typeface="Arial"/>
              </a:rPr>
              <a:t>BUDGET PREVIEW </a:t>
            </a:r>
            <a:r>
              <a:rPr sz="1600" dirty="0">
                <a:solidFill>
                  <a:srgbClr val="867730"/>
                </a:solidFill>
                <a:latin typeface="Arial"/>
                <a:cs typeface="Arial"/>
              </a:rPr>
              <a:t>| </a:t>
            </a:r>
            <a:r>
              <a:rPr sz="1600" spc="-15" dirty="0">
                <a:solidFill>
                  <a:srgbClr val="867730"/>
                </a:solidFill>
                <a:latin typeface="Arial"/>
                <a:cs typeface="Arial"/>
              </a:rPr>
              <a:t>SECRETARY</a:t>
            </a:r>
            <a:r>
              <a:rPr sz="1600" spc="-140" dirty="0">
                <a:solidFill>
                  <a:srgbClr val="867730"/>
                </a:solidFill>
                <a:latin typeface="Arial"/>
                <a:cs typeface="Arial"/>
              </a:rPr>
              <a:t> </a:t>
            </a:r>
            <a:r>
              <a:rPr lang="en-US" sz="1600" spc="-140" dirty="0">
                <a:solidFill>
                  <a:srgbClr val="867730"/>
                </a:solidFill>
                <a:latin typeface="Arial"/>
                <a:cs typeface="Arial"/>
              </a:rPr>
              <a:t>DAVE </a:t>
            </a:r>
            <a:r>
              <a:rPr sz="1600" spc="-5" dirty="0">
                <a:solidFill>
                  <a:srgbClr val="867730"/>
                </a:solidFill>
                <a:latin typeface="Arial"/>
                <a:cs typeface="Arial"/>
              </a:rPr>
              <a:t>HARDY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9657" y="2105025"/>
            <a:ext cx="9542144" cy="46993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000" dirty="0">
                <a:latin typeface="Arial"/>
                <a:cs typeface="Arial"/>
              </a:rPr>
              <a:t>Governor instructed us to build an essentially flat budget.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endParaRPr lang="en-US" sz="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000" dirty="0">
                <a:latin typeface="Arial"/>
                <a:cs typeface="Arial"/>
              </a:rPr>
              <a:t>Our starting point was FY 22 - $4.580 billion.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endParaRPr lang="en-US" sz="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000" dirty="0">
                <a:latin typeface="Arial"/>
                <a:cs typeface="Arial"/>
              </a:rPr>
              <a:t>This budget for FY 23 is $4.645 billion.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endParaRPr lang="en-US" sz="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000" dirty="0">
                <a:latin typeface="Arial"/>
                <a:cs typeface="Arial"/>
              </a:rPr>
              <a:t>The increase to the proposed budget is $65.5 million above last year, as revised 1/12/22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endParaRPr lang="en-US" sz="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000" dirty="0">
                <a:latin typeface="Arial"/>
                <a:cs typeface="Arial"/>
              </a:rPr>
              <a:t>Two exceptions to this notion:</a:t>
            </a:r>
          </a:p>
          <a:p>
            <a:pPr marL="812800" lvl="1" indent="-3429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000" dirty="0">
                <a:latin typeface="Arial"/>
                <a:cs typeface="Arial"/>
              </a:rPr>
              <a:t>Average 5% pay raises for state employees = $109 million.</a:t>
            </a:r>
          </a:p>
          <a:p>
            <a:pPr marL="812800" lvl="1" indent="-3429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000" dirty="0">
                <a:latin typeface="Arial"/>
                <a:cs typeface="Arial"/>
              </a:rPr>
              <a:t>Additional $41 million for inmate medical care, including court mandates and health care inflation.</a:t>
            </a:r>
          </a:p>
          <a:p>
            <a:pPr marL="469900" lvl="1">
              <a:spcBef>
                <a:spcPts val="105"/>
              </a:spcBef>
              <a:tabLst>
                <a:tab pos="354965" algn="l"/>
              </a:tabLst>
            </a:pPr>
            <a:endParaRPr lang="en-US" sz="800" dirty="0">
              <a:latin typeface="Arial"/>
              <a:cs typeface="Arial"/>
            </a:endParaRPr>
          </a:p>
          <a:p>
            <a:pPr marL="355600" indent="-3429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000" dirty="0">
                <a:latin typeface="Arial"/>
                <a:cs typeface="Arial"/>
              </a:rPr>
              <a:t>Today’s budget meets these goals.</a:t>
            </a:r>
          </a:p>
          <a:p>
            <a:pPr marL="12700">
              <a:spcBef>
                <a:spcPts val="105"/>
              </a:spcBef>
              <a:tabLst>
                <a:tab pos="354965" algn="l"/>
              </a:tabLst>
            </a:pPr>
            <a:endParaRPr lang="en-US" sz="800" dirty="0">
              <a:latin typeface="Arial"/>
              <a:cs typeface="Arial"/>
            </a:endParaRPr>
          </a:p>
          <a:p>
            <a:pPr marL="355600" indent="-3429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US" sz="2000" dirty="0">
                <a:latin typeface="Arial"/>
                <a:cs typeface="Arial"/>
              </a:rPr>
              <a:t>The increase is 1.4%, far below the 7% inflation rate.</a:t>
            </a: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</TotalTime>
  <Words>300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Office Theme</vt:lpstr>
      <vt:lpstr>Department of Revenue Budget Overview – FY 23 </vt:lpstr>
      <vt:lpstr>Extraordinary Times</vt:lpstr>
      <vt:lpstr>Revenue Side</vt:lpstr>
      <vt:lpstr>Expense Side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Price, Lalena D</dc:creator>
  <cp:lastModifiedBy>Torlone, Kathy A</cp:lastModifiedBy>
  <cp:revision>53</cp:revision>
  <cp:lastPrinted>2022-01-12T16:43:39Z</cp:lastPrinted>
  <dcterms:created xsi:type="dcterms:W3CDTF">2020-01-08T15:51:59Z</dcterms:created>
  <dcterms:modified xsi:type="dcterms:W3CDTF">2022-01-12T22:36:00Z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2017-02-08T00:00:00Z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2020-01-08T00:00:00Z</vt:filetime>
  </property>
</Properties>
</file>